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256" r:id="rId2"/>
    <p:sldId id="257" r:id="rId3"/>
    <p:sldId id="259" r:id="rId4"/>
    <p:sldId id="261" r:id="rId5"/>
    <p:sldId id="262" r:id="rId6"/>
    <p:sldId id="263" r:id="rId7"/>
    <p:sldId id="264" r:id="rId8"/>
    <p:sldId id="265" r:id="rId9"/>
    <p:sldId id="266" r:id="rId10"/>
    <p:sldId id="267" r:id="rId11"/>
    <p:sldId id="260" r:id="rId12"/>
    <p:sldId id="277" r:id="rId13"/>
    <p:sldId id="269" r:id="rId14"/>
    <p:sldId id="268" r:id="rId15"/>
    <p:sldId id="270" r:id="rId16"/>
    <p:sldId id="271" r:id="rId17"/>
    <p:sldId id="278" r:id="rId18"/>
    <p:sldId id="272" r:id="rId19"/>
    <p:sldId id="273" r:id="rId20"/>
    <p:sldId id="274" r:id="rId21"/>
    <p:sldId id="275"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96"/>
    <a:srgbClr val="007033"/>
    <a:srgbClr val="990099"/>
    <a:srgbClr val="CC0099"/>
    <a:srgbClr val="FE9202"/>
    <a:srgbClr val="6C1A00"/>
    <a:srgbClr val="00AACC"/>
    <a:srgbClr val="5EEC3C"/>
    <a:srgbClr val="1D3A00"/>
    <a:srgbClr val="E39A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691"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11-Jan-22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11</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14</a:t>
            </a:fld>
            <a:endParaRPr lang="en-US"/>
          </a:p>
        </p:txBody>
      </p:sp>
    </p:spTree>
    <p:extLst>
      <p:ext uri="{BB962C8B-B14F-4D97-AF65-F5344CB8AC3E}">
        <p14:creationId xmlns:p14="http://schemas.microsoft.com/office/powerpoint/2010/main" val="2753751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502815"/>
            <a:ext cx="6398640" cy="1374345"/>
          </a:xfrm>
          <a:noFill/>
          <a:effectLst>
            <a:outerShdw blurRad="50800" dist="38100" dir="2700000" algn="tl" rotWithShape="0">
              <a:prstClr val="black">
                <a:alpha val="40000"/>
              </a:prstClr>
            </a:outerShdw>
          </a:effectLst>
        </p:spPr>
        <p:txBody>
          <a:bodyPr>
            <a:normAutofit/>
          </a:bodyPr>
          <a:lstStyle>
            <a:lvl1pPr algn="l">
              <a:defRPr sz="3600">
                <a:solidFill>
                  <a:srgbClr val="003296"/>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029865"/>
            <a:ext cx="6398640" cy="610820"/>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730" y="433880"/>
            <a:ext cx="8246070" cy="1042857"/>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0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3687"/>
            <a:ext cx="6252670" cy="763525"/>
          </a:xfrm>
        </p:spPr>
        <p:txBody>
          <a:bodyPr>
            <a:normAutofit/>
          </a:bodyPr>
          <a:lstStyle>
            <a:lvl1pPr algn="l">
              <a:defRPr sz="360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267213"/>
            <a:ext cx="6252670"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0225" y="441020"/>
            <a:ext cx="8076896" cy="1068935"/>
          </a:xfrm>
        </p:spPr>
        <p:txBody>
          <a:bodyPr>
            <a:normAutofit/>
          </a:bodyPr>
          <a:lstStyle>
            <a:lvl1pPr algn="l">
              <a:defRPr sz="3600" baseline="0">
                <a:solidFill>
                  <a:srgbClr val="00329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11-Jan-22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11-Jan-22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11-Jan-22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11-Jan-22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Image Steganography</a:t>
            </a:r>
          </a:p>
        </p:txBody>
      </p:sp>
      <p:sp>
        <p:nvSpPr>
          <p:cNvPr id="3" name="Subtitle 2"/>
          <p:cNvSpPr>
            <a:spLocks noGrp="1"/>
          </p:cNvSpPr>
          <p:nvPr>
            <p:ph type="subTitle" idx="1"/>
          </p:nvPr>
        </p:nvSpPr>
        <p:spPr>
          <a:xfrm>
            <a:off x="143555" y="3029865"/>
            <a:ext cx="6856755" cy="916230"/>
          </a:xfrm>
        </p:spPr>
        <p:txBody>
          <a:bodyPr>
            <a:normAutofit/>
          </a:bodyPr>
          <a:lstStyle/>
          <a:p>
            <a:endParaRPr lang="en-US"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E389-101C-4DA2-AEBF-327C2878464F}"/>
              </a:ext>
            </a:extLst>
          </p:cNvPr>
          <p:cNvSpPr>
            <a:spLocks noGrp="1"/>
          </p:cNvSpPr>
          <p:nvPr>
            <p:ph type="title"/>
          </p:nvPr>
        </p:nvSpPr>
        <p:spPr>
          <a:xfrm>
            <a:off x="440730" y="0"/>
            <a:ext cx="8246070" cy="1476737"/>
          </a:xfrm>
        </p:spPr>
        <p:txBody>
          <a:bodyPr>
            <a:normAutofit fontScale="90000"/>
          </a:bodyPr>
          <a:lstStyle/>
          <a:p>
            <a:br>
              <a:rPr lang="en-US" dirty="0"/>
            </a:br>
            <a:br>
              <a:rPr lang="en-US" dirty="0"/>
            </a:br>
            <a:r>
              <a:rPr lang="en-US" dirty="0"/>
              <a:t>Concept of  Image Steganography   </a:t>
            </a:r>
          </a:p>
        </p:txBody>
      </p:sp>
      <p:sp>
        <p:nvSpPr>
          <p:cNvPr id="3" name="Content Placeholder 2">
            <a:extLst>
              <a:ext uri="{FF2B5EF4-FFF2-40B4-BE49-F238E27FC236}">
                <a16:creationId xmlns:a16="http://schemas.microsoft.com/office/drawing/2014/main" id="{278C52E0-3A79-4705-9DCD-5735A29E78CA}"/>
              </a:ext>
            </a:extLst>
          </p:cNvPr>
          <p:cNvSpPr>
            <a:spLocks noGrp="1"/>
          </p:cNvSpPr>
          <p:nvPr>
            <p:ph idx="1"/>
          </p:nvPr>
        </p:nvSpPr>
        <p:spPr>
          <a:xfrm>
            <a:off x="143556" y="1502814"/>
            <a:ext cx="8856890" cy="3512216"/>
          </a:xfrm>
        </p:spPr>
        <p:txBody>
          <a:bodyPr/>
          <a:lstStyle/>
          <a:p>
            <a:pPr>
              <a:buFont typeface="Wingdings" panose="05000000000000000000" pitchFamily="2" charset="2"/>
              <a:buChar char="§"/>
            </a:pPr>
            <a:r>
              <a:rPr lang="en-US" sz="1600" b="0" i="0" dirty="0">
                <a:solidFill>
                  <a:srgbClr val="273239"/>
                </a:solidFill>
                <a:effectLst/>
                <a:latin typeface="urw-din"/>
              </a:rPr>
              <a:t>Image Steganography refers to the process of hiding data within an image file.</a:t>
            </a:r>
          </a:p>
          <a:p>
            <a:pPr marL="0" indent="0">
              <a:buNone/>
            </a:pPr>
            <a:endParaRPr lang="en-US" dirty="0"/>
          </a:p>
        </p:txBody>
      </p:sp>
      <p:pic>
        <p:nvPicPr>
          <p:cNvPr id="6" name="Picture 5">
            <a:extLst>
              <a:ext uri="{FF2B5EF4-FFF2-40B4-BE49-F238E27FC236}">
                <a16:creationId xmlns:a16="http://schemas.microsoft.com/office/drawing/2014/main" id="{5BA18499-EBF6-4FB3-A31C-A3100490DFE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4130" y="1960930"/>
            <a:ext cx="3629025" cy="2857500"/>
          </a:xfrm>
          <a:prstGeom prst="rect">
            <a:avLst/>
          </a:prstGeom>
        </p:spPr>
      </p:pic>
      <p:sp>
        <p:nvSpPr>
          <p:cNvPr id="8" name="TextBox 7">
            <a:extLst>
              <a:ext uri="{FF2B5EF4-FFF2-40B4-BE49-F238E27FC236}">
                <a16:creationId xmlns:a16="http://schemas.microsoft.com/office/drawing/2014/main" id="{B9BF8FAC-EDA7-42CE-B916-98D05FDE12C5}"/>
              </a:ext>
            </a:extLst>
          </p:cNvPr>
          <p:cNvSpPr txBox="1"/>
          <p:nvPr/>
        </p:nvSpPr>
        <p:spPr>
          <a:xfrm>
            <a:off x="296260" y="2571750"/>
            <a:ext cx="2748690" cy="307777"/>
          </a:xfrm>
          <a:prstGeom prst="rect">
            <a:avLst/>
          </a:prstGeom>
          <a:noFill/>
        </p:spPr>
        <p:txBody>
          <a:bodyPr wrap="square" rtlCol="0">
            <a:spAutoFit/>
          </a:bodyPr>
          <a:lstStyle/>
          <a:p>
            <a:r>
              <a:rPr lang="en-US" sz="1400" b="0" i="0" dirty="0">
                <a:solidFill>
                  <a:srgbClr val="273239"/>
                </a:solidFill>
                <a:effectLst/>
                <a:latin typeface="urw-din"/>
              </a:rPr>
              <a:t>Process of Image Steganography</a:t>
            </a:r>
            <a:endParaRPr lang="en-US" sz="1400" dirty="0"/>
          </a:p>
        </p:txBody>
      </p:sp>
    </p:spTree>
    <p:extLst>
      <p:ext uri="{BB962C8B-B14F-4D97-AF65-F5344CB8AC3E}">
        <p14:creationId xmlns:p14="http://schemas.microsoft.com/office/powerpoint/2010/main" val="307230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E3FC-6E5B-4E03-B85E-4CF1C6939865}"/>
              </a:ext>
            </a:extLst>
          </p:cNvPr>
          <p:cNvSpPr>
            <a:spLocks noGrp="1"/>
          </p:cNvSpPr>
          <p:nvPr>
            <p:ph type="title"/>
          </p:nvPr>
        </p:nvSpPr>
        <p:spPr>
          <a:xfrm>
            <a:off x="143555" y="433880"/>
            <a:ext cx="8543245" cy="1042857"/>
          </a:xfrm>
        </p:spPr>
        <p:txBody>
          <a:bodyPr/>
          <a:lstStyle/>
          <a:p>
            <a:pPr algn="ctr"/>
            <a:r>
              <a:rPr lang="en-US" dirty="0"/>
              <a:t>Image Steganography</a:t>
            </a:r>
          </a:p>
        </p:txBody>
      </p:sp>
      <p:sp>
        <p:nvSpPr>
          <p:cNvPr id="4" name="Content Placeholder 3">
            <a:extLst>
              <a:ext uri="{FF2B5EF4-FFF2-40B4-BE49-F238E27FC236}">
                <a16:creationId xmlns:a16="http://schemas.microsoft.com/office/drawing/2014/main" id="{E3248594-0A2B-4FD0-8BE7-46997C6D492F}"/>
              </a:ext>
            </a:extLst>
          </p:cNvPr>
          <p:cNvSpPr>
            <a:spLocks noGrp="1"/>
          </p:cNvSpPr>
          <p:nvPr>
            <p:ph idx="1"/>
          </p:nvPr>
        </p:nvSpPr>
        <p:spPr>
          <a:xfrm>
            <a:off x="143555" y="1502814"/>
            <a:ext cx="8856890" cy="3512216"/>
          </a:xfrm>
        </p:spPr>
        <p:txBody>
          <a:bodyPr>
            <a:normAutofit/>
          </a:bodyPr>
          <a:lstStyle/>
          <a:p>
            <a:r>
              <a:rPr lang="en-US" sz="2000" b="1" i="0" dirty="0">
                <a:solidFill>
                  <a:srgbClr val="273239"/>
                </a:solidFill>
                <a:effectLst/>
                <a:latin typeface="urw-din"/>
              </a:rPr>
              <a:t>How is it done?</a:t>
            </a:r>
          </a:p>
          <a:p>
            <a:r>
              <a:rPr lang="en-US" sz="1400" b="0" i="0" dirty="0">
                <a:solidFill>
                  <a:srgbClr val="273239"/>
                </a:solidFill>
                <a:effectLst/>
                <a:latin typeface="urw-din"/>
              </a:rPr>
              <a:t>An image is represented as an N*M (in case of greyscale images) or N*M*3 (in case of </a:t>
            </a:r>
            <a:r>
              <a:rPr lang="en-US" sz="1400" b="0" i="0" dirty="0" err="1">
                <a:solidFill>
                  <a:srgbClr val="273239"/>
                </a:solidFill>
                <a:effectLst/>
                <a:latin typeface="urw-din"/>
              </a:rPr>
              <a:t>colour</a:t>
            </a:r>
            <a:r>
              <a:rPr lang="en-US" sz="1400" b="0" i="0" dirty="0">
                <a:solidFill>
                  <a:srgbClr val="273239"/>
                </a:solidFill>
                <a:effectLst/>
                <a:latin typeface="urw-din"/>
              </a:rPr>
              <a:t> images) matrix in memory, with each entry representing the intensity value of a pixel.</a:t>
            </a:r>
          </a:p>
          <a:p>
            <a:r>
              <a:rPr lang="en-US" sz="1400" b="0" i="0" dirty="0">
                <a:solidFill>
                  <a:srgbClr val="273239"/>
                </a:solidFill>
                <a:effectLst/>
                <a:latin typeface="urw-din"/>
              </a:rPr>
              <a:t>In image steganography, a message is embedded into an image by altering the values of some pixels, which are chosen by an encryption algorithm</a:t>
            </a:r>
          </a:p>
          <a:p>
            <a:r>
              <a:rPr lang="en-US" sz="1400" b="0" i="0" dirty="0">
                <a:solidFill>
                  <a:srgbClr val="273239"/>
                </a:solidFill>
                <a:effectLst/>
                <a:latin typeface="urw-din"/>
              </a:rPr>
              <a:t>Detection of the message within the cover-image is done </a:t>
            </a:r>
          </a:p>
          <a:p>
            <a:pPr marL="0" indent="0">
              <a:buNone/>
            </a:pPr>
            <a:r>
              <a:rPr lang="en-US" sz="1400" b="0" i="0" dirty="0">
                <a:solidFill>
                  <a:srgbClr val="273239"/>
                </a:solidFill>
                <a:effectLst/>
                <a:latin typeface="urw-din"/>
              </a:rPr>
              <a:t>by the process of </a:t>
            </a:r>
            <a:r>
              <a:rPr lang="en-US" sz="1400" b="1" i="0" dirty="0" err="1">
                <a:solidFill>
                  <a:srgbClr val="273239"/>
                </a:solidFill>
                <a:effectLst/>
                <a:latin typeface="urw-din"/>
              </a:rPr>
              <a:t>steganalysis</a:t>
            </a:r>
            <a:r>
              <a:rPr lang="en-US" sz="1400" b="1" i="0" dirty="0">
                <a:solidFill>
                  <a:srgbClr val="273239"/>
                </a:solidFill>
                <a:effectLst/>
                <a:latin typeface="urw-din"/>
              </a:rPr>
              <a:t> </a:t>
            </a:r>
            <a:r>
              <a:rPr lang="en-US" sz="1400" b="0" i="0" dirty="0">
                <a:solidFill>
                  <a:srgbClr val="273239"/>
                </a:solidFill>
                <a:effectLst/>
                <a:latin typeface="urw-din"/>
              </a:rPr>
              <a:t>. </a:t>
            </a:r>
            <a:endParaRPr lang="en-US" sz="1400" dirty="0">
              <a:solidFill>
                <a:srgbClr val="273239"/>
              </a:solidFill>
              <a:latin typeface="urw-din"/>
            </a:endParaRPr>
          </a:p>
          <a:p>
            <a:r>
              <a:rPr lang="en-US" sz="1400" b="0" i="0" dirty="0">
                <a:solidFill>
                  <a:srgbClr val="273239"/>
                </a:solidFill>
                <a:effectLst/>
                <a:latin typeface="urw-din"/>
              </a:rPr>
              <a:t>While efforts are being invested in developing new algorithms </a:t>
            </a:r>
          </a:p>
          <a:p>
            <a:pPr marL="0" indent="0">
              <a:buNone/>
            </a:pPr>
            <a:r>
              <a:rPr lang="en-US" sz="1400" b="0" i="0" dirty="0">
                <a:solidFill>
                  <a:srgbClr val="273239"/>
                </a:solidFill>
                <a:effectLst/>
                <a:latin typeface="urw-din"/>
              </a:rPr>
              <a:t>with a greater degree of immunity against such attacks, efforts are </a:t>
            </a:r>
          </a:p>
          <a:p>
            <a:pPr marL="0" indent="0">
              <a:buNone/>
            </a:pPr>
            <a:r>
              <a:rPr lang="en-US" sz="1400" b="0" i="0" dirty="0">
                <a:solidFill>
                  <a:srgbClr val="273239"/>
                </a:solidFill>
                <a:effectLst/>
                <a:latin typeface="urw-din"/>
              </a:rPr>
              <a:t>also being devoted towards improving existing algorithms for </a:t>
            </a:r>
            <a:r>
              <a:rPr lang="en-US" sz="1400" b="0" i="0" dirty="0" err="1">
                <a:solidFill>
                  <a:srgbClr val="273239"/>
                </a:solidFill>
                <a:effectLst/>
                <a:latin typeface="urw-din"/>
              </a:rPr>
              <a:t>steganalysis</a:t>
            </a:r>
            <a:r>
              <a:rPr lang="en-US" sz="1400" b="0" i="0" dirty="0">
                <a:solidFill>
                  <a:srgbClr val="273239"/>
                </a:solidFill>
                <a:effectLst/>
                <a:latin typeface="urw-din"/>
              </a:rPr>
              <a:t>, </a:t>
            </a:r>
          </a:p>
          <a:p>
            <a:pPr marL="0" indent="0">
              <a:buNone/>
            </a:pPr>
            <a:r>
              <a:rPr lang="en-US" sz="1400" b="0" i="0" dirty="0">
                <a:solidFill>
                  <a:srgbClr val="273239"/>
                </a:solidFill>
                <a:effectLst/>
                <a:latin typeface="urw-din"/>
              </a:rPr>
              <a:t>to detect exchange of secret information between terrorists or criminal elements.</a:t>
            </a:r>
            <a:endParaRPr lang="en-US" sz="2000" b="1" dirty="0">
              <a:solidFill>
                <a:srgbClr val="273239"/>
              </a:solidFill>
              <a:latin typeface="urw-din"/>
            </a:endParaRPr>
          </a:p>
          <a:p>
            <a:endParaRPr lang="en-US" sz="2000" b="1" i="0" dirty="0">
              <a:solidFill>
                <a:srgbClr val="273239"/>
              </a:solidFill>
              <a:effectLst/>
              <a:latin typeface="urw-din"/>
            </a:endParaRPr>
          </a:p>
          <a:p>
            <a:endParaRPr lang="en-US" sz="2000" dirty="0"/>
          </a:p>
        </p:txBody>
      </p:sp>
      <p:pic>
        <p:nvPicPr>
          <p:cNvPr id="5" name="Picture 4">
            <a:extLst>
              <a:ext uri="{FF2B5EF4-FFF2-40B4-BE49-F238E27FC236}">
                <a16:creationId xmlns:a16="http://schemas.microsoft.com/office/drawing/2014/main" id="{5ECF5BA5-EF8E-427B-AFFC-E4AAFEDD424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1755" y="2877160"/>
            <a:ext cx="2327224" cy="1832460"/>
          </a:xfrm>
          <a:prstGeom prst="rect">
            <a:avLst/>
          </a:prstGeom>
        </p:spPr>
      </p:pic>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9BAE2-C8CF-4AED-961F-7ADB5B10D954}"/>
              </a:ext>
            </a:extLst>
          </p:cNvPr>
          <p:cNvSpPr>
            <a:spLocks noGrp="1"/>
          </p:cNvSpPr>
          <p:nvPr>
            <p:ph idx="1"/>
          </p:nvPr>
        </p:nvSpPr>
        <p:spPr>
          <a:xfrm>
            <a:off x="296260" y="891995"/>
            <a:ext cx="8398776" cy="3970328"/>
          </a:xfrm>
        </p:spPr>
        <p:txBody>
          <a:bodyPr/>
          <a:lstStyle/>
          <a:p>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Image Steganography and bitmap pictures – </a:t>
            </a:r>
          </a:p>
          <a:p>
            <a:pPr marL="0" indent="0">
              <a:buNone/>
            </a:pPr>
            <a:endParaRPr lang="en-US" sz="1800" b="1" dirty="0">
              <a:solidFill>
                <a:srgbClr val="993366"/>
              </a:solidFill>
              <a:latin typeface="Book Antiqua" panose="02040602050305030304" pitchFamily="18" charset="0"/>
              <a:ea typeface="Calibri" panose="020F0502020204030204" pitchFamily="34" charset="0"/>
              <a:cs typeface="Courier New" panose="02070309020205020404" pitchFamily="49" charset="0"/>
            </a:endParaRPr>
          </a:p>
          <a:p>
            <a:r>
              <a:rPr lang="en-US" sz="1600" dirty="0">
                <a:effectLst/>
                <a:latin typeface="Book Antiqua" panose="02040602050305030304" pitchFamily="18" charset="0"/>
                <a:ea typeface="Calibri" panose="020F0502020204030204" pitchFamily="34" charset="0"/>
                <a:cs typeface="Times New Roman" panose="02020603050405020304" pitchFamily="18" charset="0"/>
              </a:rPr>
              <a:t>Using bitmap pictures for hiding secret information is one of most popular choices for Steganography. </a:t>
            </a:r>
            <a:r>
              <a:rPr lang="en-US" sz="16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 </a:t>
            </a:r>
          </a:p>
          <a:p>
            <a:r>
              <a:rPr lang="en-US" sz="1600" dirty="0">
                <a:effectLst/>
                <a:latin typeface="Book Antiqua" panose="02040602050305030304" pitchFamily="18" charset="0"/>
                <a:ea typeface="Calibri" panose="020F0502020204030204" pitchFamily="34" charset="0"/>
                <a:cs typeface="Times New Roman" panose="02020603050405020304" pitchFamily="18" charset="0"/>
              </a:rPr>
              <a:t>To use these software you must have a ‘BMP’ format of a pictures to use it,</a:t>
            </a:r>
            <a:endParaRPr lang="en-US" sz="1600" b="1" dirty="0">
              <a:solidFill>
                <a:srgbClr val="993366"/>
              </a:solidFill>
              <a:latin typeface="Book Antiqua" panose="02040602050305030304" pitchFamily="18" charset="0"/>
              <a:ea typeface="Calibri" panose="020F0502020204030204" pitchFamily="34" charset="0"/>
              <a:cs typeface="Courier New" panose="02070309020205020404" pitchFamily="49" charset="0"/>
            </a:endParaRPr>
          </a:p>
          <a:p>
            <a:r>
              <a:rPr lang="en-US" sz="1600" dirty="0">
                <a:effectLst/>
                <a:latin typeface="Book Antiqua" panose="02040602050305030304" pitchFamily="18" charset="0"/>
                <a:ea typeface="Calibri" panose="020F0502020204030204" pitchFamily="34" charset="0"/>
                <a:cs typeface="Times New Roman" panose="02020603050405020304" pitchFamily="18" charset="0"/>
              </a:rPr>
              <a:t>Also we know that in the web most popular of image types are “JPEG” and other types not “BPM”, so we should have a solution for this problem.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Book Antiqua" panose="02040602050305030304" pitchFamily="18" charset="0"/>
                <a:ea typeface="Calibri" panose="020F0502020204030204" pitchFamily="34" charset="0"/>
                <a:cs typeface="Times New Roman" panose="02020603050405020304" pitchFamily="18" charset="0"/>
              </a:rPr>
              <a:t>Finally it give the only “BMP” image as an output that has hidden file inside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193853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5B78F8-D345-4E66-B2A6-CB4AEEF4E7F7}"/>
              </a:ext>
            </a:extLst>
          </p:cNvPr>
          <p:cNvSpPr txBox="1"/>
          <p:nvPr/>
        </p:nvSpPr>
        <p:spPr>
          <a:xfrm>
            <a:off x="1517900" y="1808225"/>
            <a:ext cx="6108200" cy="1200329"/>
          </a:xfrm>
          <a:prstGeom prst="rect">
            <a:avLst/>
          </a:prstGeom>
          <a:noFill/>
        </p:spPr>
        <p:txBody>
          <a:bodyPr wrap="square" rtlCol="0">
            <a:spAutoFit/>
          </a:bodyPr>
          <a:lstStyle/>
          <a:p>
            <a:pPr algn="ctr"/>
            <a:r>
              <a:rPr lang="en-US" sz="3600" b="1" dirty="0"/>
              <a:t>Implementation Of Image Steganography </a:t>
            </a:r>
          </a:p>
        </p:txBody>
      </p:sp>
    </p:spTree>
    <p:extLst>
      <p:ext uri="{BB962C8B-B14F-4D97-AF65-F5344CB8AC3E}">
        <p14:creationId xmlns:p14="http://schemas.microsoft.com/office/powerpoint/2010/main" val="419260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E3FC-6E5B-4E03-B85E-4CF1C6939865}"/>
              </a:ext>
            </a:extLst>
          </p:cNvPr>
          <p:cNvSpPr>
            <a:spLocks noGrp="1"/>
          </p:cNvSpPr>
          <p:nvPr>
            <p:ph type="title"/>
          </p:nvPr>
        </p:nvSpPr>
        <p:spPr>
          <a:xfrm>
            <a:off x="1" y="739291"/>
            <a:ext cx="8686800" cy="763524"/>
          </a:xfrm>
        </p:spPr>
        <p:txBody>
          <a:bodyPr/>
          <a:lstStyle/>
          <a:p>
            <a:r>
              <a:rPr lang="en-US" dirty="0"/>
              <a:t> Abstract - </a:t>
            </a:r>
          </a:p>
        </p:txBody>
      </p:sp>
      <p:sp>
        <p:nvSpPr>
          <p:cNvPr id="4" name="Content Placeholder 3">
            <a:extLst>
              <a:ext uri="{FF2B5EF4-FFF2-40B4-BE49-F238E27FC236}">
                <a16:creationId xmlns:a16="http://schemas.microsoft.com/office/drawing/2014/main" id="{E3248594-0A2B-4FD0-8BE7-46997C6D492F}"/>
              </a:ext>
            </a:extLst>
          </p:cNvPr>
          <p:cNvSpPr>
            <a:spLocks noGrp="1"/>
          </p:cNvSpPr>
          <p:nvPr>
            <p:ph idx="1"/>
          </p:nvPr>
        </p:nvSpPr>
        <p:spPr>
          <a:xfrm>
            <a:off x="143555" y="1502814"/>
            <a:ext cx="8856890" cy="3512216"/>
          </a:xfrm>
        </p:spPr>
        <p:txBody>
          <a:bodyPr>
            <a:normAutofit/>
          </a:bodyPr>
          <a:lstStyle/>
          <a:p>
            <a:pPr marL="0" marR="0" lvl="0" indent="0">
              <a:lnSpc>
                <a:spcPct val="107000"/>
              </a:lnSpc>
              <a:spcBef>
                <a:spcPts val="0"/>
              </a:spcBef>
              <a:spcAft>
                <a:spcPts val="0"/>
              </a:spcAft>
              <a:buClr>
                <a:srgbClr val="C00000"/>
              </a:buClr>
              <a:buSzPts val="140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400" dirty="0">
                <a:effectLst/>
                <a:latin typeface="Book Antiqua" panose="02040602050305030304" pitchFamily="18" charset="0"/>
                <a:ea typeface="Calibri" panose="020F0502020204030204" pitchFamily="34" charset="0"/>
                <a:cs typeface="Courier New" panose="02070309020205020404" pitchFamily="49" charset="0"/>
              </a:rPr>
              <a:t>Steganography is the art of hiding the fact that communication is taking place, by hiding information in other information. </a:t>
            </a:r>
          </a:p>
          <a:p>
            <a:pPr marL="0" marR="0" indent="0">
              <a:lnSpc>
                <a:spcPct val="107000"/>
              </a:lnSpc>
              <a:spcBef>
                <a:spcPts val="0"/>
              </a:spcBef>
              <a:spcAft>
                <a:spcPts val="800"/>
              </a:spcAft>
              <a:buNone/>
            </a:pPr>
            <a:r>
              <a:rPr lang="en-US" sz="1400" dirty="0">
                <a:effectLst/>
                <a:latin typeface="Book Antiqua" panose="02040602050305030304" pitchFamily="18" charset="0"/>
                <a:ea typeface="Calibri" panose="020F0502020204030204" pitchFamily="34" charset="0"/>
                <a:cs typeface="Courier New" panose="02070309020205020404" pitchFamily="49" charset="0"/>
              </a:rPr>
              <a:t>Many different carrier file formats can be used, but digital images are the most popular because of their frequency on the internet. </a:t>
            </a:r>
          </a:p>
          <a:p>
            <a:pPr marL="0" marR="0" indent="0">
              <a:lnSpc>
                <a:spcPct val="107000"/>
              </a:lnSpc>
              <a:spcBef>
                <a:spcPts val="0"/>
              </a:spcBef>
              <a:spcAft>
                <a:spcPts val="800"/>
              </a:spcAft>
              <a:buNone/>
            </a:pPr>
            <a:r>
              <a:rPr lang="en-US" sz="1400" dirty="0">
                <a:effectLst/>
                <a:latin typeface="Book Antiqua" panose="02040602050305030304" pitchFamily="18" charset="0"/>
                <a:ea typeface="Calibri" panose="020F0502020204030204" pitchFamily="34" charset="0"/>
                <a:cs typeface="Courier New" panose="02070309020205020404" pitchFamily="49" charset="0"/>
              </a:rPr>
              <a:t>For hiding secret information in images, there exists a large variety of steganography techniques some are more complex than others and all of them have respective strong and weak points. </a:t>
            </a:r>
          </a:p>
          <a:p>
            <a:pPr marL="0" marR="0" indent="0">
              <a:lnSpc>
                <a:spcPct val="107000"/>
              </a:lnSpc>
              <a:spcBef>
                <a:spcPts val="0"/>
              </a:spcBef>
              <a:spcAft>
                <a:spcPts val="800"/>
              </a:spcAft>
              <a:buNone/>
            </a:pPr>
            <a:r>
              <a:rPr lang="en-US" sz="1400" dirty="0">
                <a:effectLst/>
                <a:latin typeface="Book Antiqua" panose="02040602050305030304" pitchFamily="18" charset="0"/>
                <a:ea typeface="Calibri" panose="020F0502020204030204" pitchFamily="34" charset="0"/>
                <a:cs typeface="Courier New" panose="02070309020205020404" pitchFamily="49" charset="0"/>
              </a:rPr>
              <a:t>Different applications may require absolute invisibility of the secret information, while others require a large secret message to be hidden. </a:t>
            </a:r>
          </a:p>
          <a:p>
            <a:pPr marL="0" marR="0" indent="0">
              <a:lnSpc>
                <a:spcPct val="107000"/>
              </a:lnSpc>
              <a:spcBef>
                <a:spcPts val="0"/>
              </a:spcBef>
              <a:spcAft>
                <a:spcPts val="800"/>
              </a:spcAft>
              <a:buNone/>
            </a:pPr>
            <a:r>
              <a:rPr lang="en-US" sz="1400" dirty="0">
                <a:effectLst/>
                <a:latin typeface="Book Antiqua" panose="02040602050305030304" pitchFamily="18" charset="0"/>
                <a:ea typeface="Calibri" panose="020F0502020204030204" pitchFamily="34" charset="0"/>
                <a:cs typeface="Courier New" panose="02070309020205020404" pitchFamily="49" charset="0"/>
              </a:rPr>
              <a:t>This project report intends to give an overview of image steganography, its uses and techniques. It also attempts to identify the requirements of a good steganography algorithm and briefly reflects on which steganographic techniques are more suitable for which applications.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27687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7C56-44DA-49C3-8B54-0C400E36CEA5}"/>
              </a:ext>
            </a:extLst>
          </p:cNvPr>
          <p:cNvSpPr>
            <a:spLocks noGrp="1"/>
          </p:cNvSpPr>
          <p:nvPr>
            <p:ph type="title"/>
          </p:nvPr>
        </p:nvSpPr>
        <p:spPr/>
        <p:txBody>
          <a:bodyPr/>
          <a:lstStyle/>
          <a:p>
            <a:r>
              <a:rPr lang="en-US" dirty="0"/>
              <a:t>Requirements - </a:t>
            </a:r>
          </a:p>
        </p:txBody>
      </p:sp>
      <p:sp>
        <p:nvSpPr>
          <p:cNvPr id="3" name="Content Placeholder 2">
            <a:extLst>
              <a:ext uri="{FF2B5EF4-FFF2-40B4-BE49-F238E27FC236}">
                <a16:creationId xmlns:a16="http://schemas.microsoft.com/office/drawing/2014/main" id="{724A384A-1439-45BF-A4BF-286CC7249854}"/>
              </a:ext>
            </a:extLst>
          </p:cNvPr>
          <p:cNvSpPr>
            <a:spLocks noGrp="1"/>
          </p:cNvSpPr>
          <p:nvPr>
            <p:ph idx="1"/>
          </p:nvPr>
        </p:nvSpPr>
        <p:spPr/>
        <p:txBody>
          <a:bodyPr/>
          <a:lstStyle/>
          <a:p>
            <a:pPr marL="0" marR="0" lvl="0" indent="0">
              <a:lnSpc>
                <a:spcPct val="107000"/>
              </a:lnSpc>
              <a:spcBef>
                <a:spcPts val="0"/>
              </a:spcBef>
              <a:spcAft>
                <a:spcPts val="800"/>
              </a:spcAft>
              <a:buClr>
                <a:srgbClr val="C00000"/>
              </a:buClr>
              <a:buSzPts val="1400"/>
              <a:buNone/>
            </a:pP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Software Requirements: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dirty="0">
                <a:effectLst/>
                <a:latin typeface="Book Antiqua" panose="02040602050305030304" pitchFamily="18" charset="0"/>
                <a:ea typeface="Calibri" panose="020F0502020204030204" pitchFamily="34" charset="0"/>
                <a:cs typeface="Courier New" panose="02070309020205020404" pitchFamily="49" charset="0"/>
              </a:rPr>
              <a:t>.</a:t>
            </a:r>
            <a:r>
              <a:rPr lang="en-US" sz="1800" b="1" dirty="0">
                <a:effectLst/>
                <a:latin typeface="Book Antiqua" panose="02040602050305030304" pitchFamily="18" charset="0"/>
                <a:ea typeface="Calibri" panose="020F0502020204030204" pitchFamily="34" charset="0"/>
                <a:cs typeface="Courier New" panose="02070309020205020404" pitchFamily="49" charset="0"/>
              </a:rPr>
              <a:t>NET Framework 3.5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Hardware Requirements: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u="sng" dirty="0">
                <a:effectLst/>
                <a:latin typeface="Book Antiqua" panose="02040602050305030304" pitchFamily="18" charset="0"/>
                <a:ea typeface="Calibri" panose="020F0502020204030204" pitchFamily="34" charset="0"/>
                <a:cs typeface="Courier New" panose="02070309020205020404" pitchFamily="49" charset="0"/>
              </a:rPr>
              <a:t>Processor</a:t>
            </a:r>
            <a:r>
              <a:rPr lang="en-US" sz="1800" b="1" dirty="0">
                <a:effectLst/>
                <a:latin typeface="Book Antiqua" panose="02040602050305030304" pitchFamily="18" charset="0"/>
                <a:ea typeface="Calibri" panose="020F0502020204030204" pitchFamily="34" charset="0"/>
                <a:cs typeface="Courier New" panose="02070309020205020404" pitchFamily="49" charset="0"/>
              </a:rPr>
              <a:t>: Preferably 1.0 GHz or Greater.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u="sng" dirty="0">
                <a:effectLst/>
                <a:latin typeface="Book Antiqua" panose="02040602050305030304" pitchFamily="18" charset="0"/>
                <a:ea typeface="Calibri" panose="020F0502020204030204" pitchFamily="34" charset="0"/>
                <a:cs typeface="Courier New" panose="02070309020205020404" pitchFamily="49" charset="0"/>
              </a:rPr>
              <a:t>RAM</a:t>
            </a:r>
            <a:r>
              <a:rPr lang="en-US" sz="1800" b="1" dirty="0">
                <a:effectLst/>
                <a:latin typeface="Book Antiqua" panose="02040602050305030304" pitchFamily="18" charset="0"/>
                <a:ea typeface="Calibri" panose="020F0502020204030204" pitchFamily="34" charset="0"/>
                <a:cs typeface="Courier New" panose="02070309020205020404" pitchFamily="49" charset="0"/>
              </a:rPr>
              <a:t>      : 512 MB or Greater.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48214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3A13-C2B2-4D4C-91F0-5426319CFA81}"/>
              </a:ext>
            </a:extLst>
          </p:cNvPr>
          <p:cNvSpPr>
            <a:spLocks noGrp="1"/>
          </p:cNvSpPr>
          <p:nvPr>
            <p:ph type="title"/>
          </p:nvPr>
        </p:nvSpPr>
        <p:spPr/>
        <p:txBody>
          <a:bodyPr/>
          <a:lstStyle/>
          <a:p>
            <a:r>
              <a:rPr lang="en-US" dirty="0"/>
              <a:t>Objective - </a:t>
            </a:r>
          </a:p>
        </p:txBody>
      </p:sp>
      <p:sp>
        <p:nvSpPr>
          <p:cNvPr id="3" name="Content Placeholder 2">
            <a:extLst>
              <a:ext uri="{FF2B5EF4-FFF2-40B4-BE49-F238E27FC236}">
                <a16:creationId xmlns:a16="http://schemas.microsoft.com/office/drawing/2014/main" id="{10823379-89B7-4970-B7FD-3801C745804D}"/>
              </a:ext>
            </a:extLst>
          </p:cNvPr>
          <p:cNvSpPr>
            <a:spLocks noGrp="1"/>
          </p:cNvSpPr>
          <p:nvPr>
            <p:ph idx="1"/>
          </p:nvPr>
        </p:nvSpPr>
        <p:spPr>
          <a:xfrm>
            <a:off x="296260" y="1350110"/>
            <a:ext cx="8398776" cy="3512213"/>
          </a:xfrm>
        </p:spPr>
        <p:txBody>
          <a:bodyPr>
            <a:normAutofit fontScale="92500" lnSpcReduction="10000"/>
          </a:bodyPr>
          <a:lstStyle/>
          <a:p>
            <a:pPr marL="0" marR="0" lvl="0" indent="0">
              <a:lnSpc>
                <a:spcPct val="107000"/>
              </a:lnSpc>
              <a:spcBef>
                <a:spcPts val="0"/>
              </a:spcBef>
              <a:spcAft>
                <a:spcPts val="800"/>
              </a:spcAft>
              <a:buClr>
                <a:srgbClr val="C00000"/>
              </a:buClr>
              <a:buSzPts val="140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Book Antiqua" panose="02040602050305030304" pitchFamily="18" charset="0"/>
                <a:ea typeface="Calibri" panose="020F0502020204030204" pitchFamily="34" charset="0"/>
                <a:cs typeface="Times New Roman" panose="02020603050405020304" pitchFamily="18" charset="0"/>
              </a:rPr>
              <a:t>The goal of steganography is  to hide information within image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Book Antiqua" panose="02040602050305030304" pitchFamily="18" charset="0"/>
                <a:ea typeface="Calibri" panose="020F0502020204030204" pitchFamily="34" charset="0"/>
                <a:cs typeface="Times New Roman" panose="02020603050405020304" pitchFamily="18" charset="0"/>
              </a:rPr>
              <a:t>This approach of information hiding technique has recently became important in a number of application area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Book Antiqua" panose="02040602050305030304" pitchFamily="18" charset="0"/>
                <a:ea typeface="Calibri" panose="020F0502020204030204" pitchFamily="34" charset="0"/>
                <a:cs typeface="Times New Roman" panose="02020603050405020304" pitchFamily="18" charset="0"/>
              </a:rPr>
              <a:t>This project has following objectives: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tabLst>
                <a:tab pos="177800" algn="l"/>
              </a:tabLst>
            </a:pPr>
            <a:r>
              <a:rPr lang="en-US" sz="1800" dirty="0">
                <a:effectLst/>
                <a:latin typeface="Book Antiqua" panose="02040602050305030304" pitchFamily="18" charset="0"/>
                <a:ea typeface="Calibri" panose="020F0502020204030204" pitchFamily="34" charset="0"/>
                <a:cs typeface="Times New Roman" panose="02020603050405020304" pitchFamily="18" charset="0"/>
              </a:rPr>
              <a:t>To product security tool based on steganography techniques.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tabLst>
                <a:tab pos="177800" algn="l"/>
              </a:tabLst>
            </a:pPr>
            <a:r>
              <a:rPr lang="en-US" sz="1800" dirty="0">
                <a:effectLst/>
                <a:latin typeface="Book Antiqua" panose="02040602050305030304" pitchFamily="18" charset="0"/>
                <a:ea typeface="Calibri" panose="020F0502020204030204" pitchFamily="34" charset="0"/>
                <a:cs typeface="Times New Roman" panose="02020603050405020304" pitchFamily="18" charset="0"/>
              </a:rPr>
              <a:t>To explore techniques of hiding data using encryption module of this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Book Antiqua" panose="02040602050305030304" pitchFamily="18" charset="0"/>
                <a:ea typeface="Calibri" panose="020F0502020204030204" pitchFamily="34" charset="0"/>
                <a:cs typeface="Times New Roman" panose="02020603050405020304" pitchFamily="18" charset="0"/>
              </a:rPr>
              <a:t>To extract techniques of getting secret data using decryption module.</a:t>
            </a:r>
            <a:endParaRPr lang="en-US" dirty="0"/>
          </a:p>
        </p:txBody>
      </p:sp>
    </p:spTree>
    <p:extLst>
      <p:ext uri="{BB962C8B-B14F-4D97-AF65-F5344CB8AC3E}">
        <p14:creationId xmlns:p14="http://schemas.microsoft.com/office/powerpoint/2010/main" val="2558722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97898-6358-45A2-AFE1-2E373B640081}"/>
              </a:ext>
            </a:extLst>
          </p:cNvPr>
          <p:cNvSpPr>
            <a:spLocks noGrp="1"/>
          </p:cNvSpPr>
          <p:nvPr>
            <p:ph idx="1"/>
          </p:nvPr>
        </p:nvSpPr>
        <p:spPr>
          <a:xfrm>
            <a:off x="143555" y="739290"/>
            <a:ext cx="8551481" cy="4123033"/>
          </a:xfrm>
        </p:spPr>
        <p:txBody>
          <a:bodyPr>
            <a:normAutofit/>
          </a:bodyPr>
          <a:lstStyle/>
          <a:p>
            <a:pPr marL="342900" marR="0" lvl="0" indent="-342900">
              <a:lnSpc>
                <a:spcPct val="150000"/>
              </a:lnSpc>
              <a:spcBef>
                <a:spcPts val="0"/>
              </a:spcBef>
              <a:spcAft>
                <a:spcPts val="800"/>
              </a:spcAft>
              <a:buFont typeface="Wingdings" panose="05000000000000000000" pitchFamily="2" charset="2"/>
              <a:buChar char=""/>
            </a:pP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Why This Steganography?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600" dirty="0">
                <a:effectLst/>
                <a:latin typeface="Book Antiqua" panose="02040602050305030304" pitchFamily="18" charset="0"/>
                <a:ea typeface="Calibri" panose="020F0502020204030204" pitchFamily="34" charset="0"/>
                <a:cs typeface="Courier New" panose="02070309020205020404" pitchFamily="49" charset="0"/>
              </a:rPr>
              <a:t>This technique is chosen, because this system includes not only imperceptibility but also un-delectability by any </a:t>
            </a:r>
            <a:r>
              <a:rPr lang="en-US" sz="1600" dirty="0" err="1">
                <a:effectLst/>
                <a:latin typeface="Book Antiqua" panose="02040602050305030304" pitchFamily="18" charset="0"/>
                <a:ea typeface="Calibri" panose="020F0502020204030204" pitchFamily="34" charset="0"/>
                <a:cs typeface="Courier New" panose="02070309020205020404" pitchFamily="49" charset="0"/>
              </a:rPr>
              <a:t>steganolysis</a:t>
            </a:r>
            <a:r>
              <a:rPr lang="en-US" sz="1600" dirty="0">
                <a:effectLst/>
                <a:latin typeface="Book Antiqua" panose="02040602050305030304" pitchFamily="18" charset="0"/>
                <a:ea typeface="Calibri" panose="020F0502020204030204" pitchFamily="34" charset="0"/>
                <a:cs typeface="Courier New" panose="02070309020205020404" pitchFamily="49" charset="0"/>
              </a:rPr>
              <a:t> tool.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Clr>
                <a:srgbClr val="C00000"/>
              </a:buClr>
              <a:buSzPts val="1400"/>
              <a:buFont typeface="+mj-lt"/>
              <a:buAutoNum type="romanUcPeriod"/>
            </a:pPr>
            <a:r>
              <a:rPr lang="en-US" sz="1800" u="sng" dirty="0">
                <a:solidFill>
                  <a:srgbClr val="C00000"/>
                </a:solidFill>
                <a:effectLst/>
                <a:latin typeface="Book Antiqua" panose="02040602050305030304" pitchFamily="18" charset="0"/>
                <a:ea typeface="Calibri" panose="020F0502020204030204" pitchFamily="34" charset="0"/>
                <a:cs typeface="Courier New" panose="02070309020205020404" pitchFamily="49" charset="0"/>
              </a:rPr>
              <a:t>Pr</a:t>
            </a:r>
            <a:r>
              <a:rPr lang="en-US" sz="1800" b="1" u="sng" dirty="0">
                <a:solidFill>
                  <a:srgbClr val="C00000"/>
                </a:solidFill>
                <a:effectLst/>
                <a:latin typeface="Book Antiqua" panose="02040602050305030304" pitchFamily="18" charset="0"/>
                <a:ea typeface="Calibri" panose="020F0502020204030204" pitchFamily="34" charset="0"/>
                <a:cs typeface="Courier New" panose="02070309020205020404" pitchFamily="49" charset="0"/>
              </a:rPr>
              <a:t>oject Scope</a:t>
            </a:r>
            <a:r>
              <a:rPr lang="en-US" sz="1800" b="1" dirty="0">
                <a:solidFill>
                  <a:srgbClr val="C00000"/>
                </a:solidFill>
                <a:effectLst/>
                <a:latin typeface="Book Antiqua" panose="02040602050305030304" pitchFamily="18" charset="0"/>
                <a:ea typeface="Calibri" panose="020F0502020204030204" pitchFamily="34" charset="0"/>
                <a:cs typeface="Courier New" panose="02070309020205020404" pitchFamily="49" charset="0"/>
              </a:rPr>
              <a:t> </a:t>
            </a: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600" dirty="0">
                <a:effectLst/>
                <a:latin typeface="Book Antiqua" panose="02040602050305030304" pitchFamily="18" charset="0"/>
                <a:ea typeface="Calibri" panose="020F0502020204030204" pitchFamily="34" charset="0"/>
                <a:cs typeface="Courier New" panose="02070309020205020404" pitchFamily="49" charset="0"/>
              </a:rPr>
              <a:t>This project is developed for hiding information in any image file. The scope of the project is implementation of steganography tools for hiding information includes any type of information file and image files and the path where the user wants to save Image and extruded file.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6354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8CE54-F5AA-4AFD-9DCA-52F3231DD2D9}"/>
              </a:ext>
            </a:extLst>
          </p:cNvPr>
          <p:cNvSpPr>
            <a:spLocks noGrp="1"/>
          </p:cNvSpPr>
          <p:nvPr>
            <p:ph idx="1"/>
          </p:nvPr>
        </p:nvSpPr>
        <p:spPr>
          <a:xfrm>
            <a:off x="143555" y="739290"/>
            <a:ext cx="8551481" cy="4123033"/>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600" b="1" dirty="0"/>
              <a:t>Demonstration of Image Steganography </a:t>
            </a:r>
          </a:p>
        </p:txBody>
      </p:sp>
    </p:spTree>
    <p:extLst>
      <p:ext uri="{BB962C8B-B14F-4D97-AF65-F5344CB8AC3E}">
        <p14:creationId xmlns:p14="http://schemas.microsoft.com/office/powerpoint/2010/main" val="271406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68B122-B923-4E73-8706-7A1636A2694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0128" t="8434" r="30129" b="12931"/>
          <a:stretch/>
        </p:blipFill>
        <p:spPr bwMode="auto">
          <a:xfrm>
            <a:off x="1517900" y="281175"/>
            <a:ext cx="3952393" cy="4733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6824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a:xfrm>
            <a:off x="296260" y="1350110"/>
            <a:ext cx="8398776" cy="3512213"/>
          </a:xfrm>
        </p:spPr>
        <p:txBody>
          <a:bodyPr>
            <a:normAutofit/>
          </a:bodyPr>
          <a:lstStyle/>
          <a:p>
            <a:r>
              <a:rPr lang="en-US" dirty="0"/>
              <a:t>Introduction to Steganography </a:t>
            </a:r>
          </a:p>
          <a:p>
            <a:r>
              <a:rPr lang="en-US" dirty="0"/>
              <a:t>Concept of  Image Steganography</a:t>
            </a:r>
          </a:p>
          <a:p>
            <a:r>
              <a:rPr lang="en-US" dirty="0"/>
              <a:t>Implementation of  Image Steganography</a:t>
            </a:r>
          </a:p>
          <a:p>
            <a:r>
              <a:rPr lang="en-US" dirty="0"/>
              <a:t>Demonstration of Image Steganography</a:t>
            </a:r>
          </a:p>
          <a:p>
            <a:r>
              <a:rPr lang="en-US" dirty="0"/>
              <a:t>Conclusion</a:t>
            </a:r>
          </a:p>
          <a:p>
            <a:r>
              <a:rPr lang="en-US" dirty="0"/>
              <a:t>Future Enhancement </a:t>
            </a:r>
          </a:p>
          <a:p>
            <a:endParaRPr lang="en-US" dirty="0"/>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8849-B649-42B9-9567-179EF6BA9227}"/>
              </a:ext>
            </a:extLst>
          </p:cNvPr>
          <p:cNvSpPr>
            <a:spLocks noGrp="1"/>
          </p:cNvSpPr>
          <p:nvPr>
            <p:ph type="title"/>
          </p:nvPr>
        </p:nvSpPr>
        <p:spPr/>
        <p:txBody>
          <a:bodyPr/>
          <a:lstStyle/>
          <a:p>
            <a:r>
              <a:rPr lang="en-US" dirty="0"/>
              <a:t>Conclusion - </a:t>
            </a:r>
          </a:p>
        </p:txBody>
      </p:sp>
      <p:sp>
        <p:nvSpPr>
          <p:cNvPr id="3" name="Content Placeholder 2">
            <a:extLst>
              <a:ext uri="{FF2B5EF4-FFF2-40B4-BE49-F238E27FC236}">
                <a16:creationId xmlns:a16="http://schemas.microsoft.com/office/drawing/2014/main" id="{0AF79B98-CAC2-478B-8E4D-CDD664642366}"/>
              </a:ext>
            </a:extLst>
          </p:cNvPr>
          <p:cNvSpPr>
            <a:spLocks noGrp="1"/>
          </p:cNvSpPr>
          <p:nvPr>
            <p:ph idx="1"/>
          </p:nvPr>
        </p:nvSpPr>
        <p:spPr/>
        <p:txBody>
          <a:bodyPr>
            <a:normAutofit fontScale="77500" lnSpcReduction="20000"/>
          </a:bodyPr>
          <a:lstStyle/>
          <a:p>
            <a:pPr marL="0" marR="0" algn="just">
              <a:lnSpc>
                <a:spcPct val="150000"/>
              </a:lnSpc>
              <a:spcBef>
                <a:spcPts val="0"/>
              </a:spcBef>
              <a:spcAft>
                <a:spcPts val="800"/>
              </a:spcAft>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Steganography is a really interesting subject and outside of the mainstream cryptography and system administration that most of us deal with day after day.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Steganography can be used for hidden communication. We have explored the limits of steganography theory and practice. We printed out the enhancement of the image steganography system using LSB approach to provide a means of secure communication. A </a:t>
            </a:r>
            <a:r>
              <a:rPr lang="en-US" sz="2000" dirty="0" err="1">
                <a:effectLst/>
                <a:latin typeface="Book Antiqua" panose="02040602050305030304" pitchFamily="18" charset="0"/>
                <a:ea typeface="Calibri" panose="020F0502020204030204" pitchFamily="34" charset="0"/>
                <a:cs typeface="Times New Roman" panose="02020603050405020304" pitchFamily="18" charset="0"/>
              </a:rPr>
              <a:t>stego</a:t>
            </a:r>
            <a:r>
              <a:rPr lang="en-US" sz="2000" dirty="0">
                <a:effectLst/>
                <a:latin typeface="Book Antiqua" panose="02040602050305030304" pitchFamily="18" charset="0"/>
                <a:ea typeface="Calibri" panose="020F0502020204030204" pitchFamily="34" charset="0"/>
                <a:cs typeface="Times New Roman" panose="02020603050405020304" pitchFamily="18" charset="0"/>
              </a:rPr>
              <a:t>-key has been applied to the system during embedment of the message into the cover image.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000" dirty="0">
                <a:effectLst/>
                <a:latin typeface="Book Antiqua" panose="02040602050305030304" pitchFamily="18" charset="0"/>
                <a:ea typeface="Calibri" panose="020F0502020204030204" pitchFamily="34" charset="0"/>
                <a:cs typeface="Times New Roman" panose="02020603050405020304" pitchFamily="18" charset="0"/>
              </a:rPr>
              <a:t>This steganography application software provided for the purpose to how to use any type of image formats to hiding any type of files inside their. </a:t>
            </a:r>
            <a:r>
              <a:rPr lang="en-US" sz="1800" b="1" dirty="0">
                <a:solidFill>
                  <a:srgbClr val="993366"/>
                </a:solidFill>
                <a:effectLst/>
                <a:latin typeface="Book Antiqua" panose="02040602050305030304" pitchFamily="18" charset="0"/>
                <a:ea typeface="Calibri" panose="020F0502020204030204" pitchFamily="34"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96434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43D2-E384-44E2-A6BB-63C37CDBCD62}"/>
              </a:ext>
            </a:extLst>
          </p:cNvPr>
          <p:cNvSpPr>
            <a:spLocks noGrp="1"/>
          </p:cNvSpPr>
          <p:nvPr>
            <p:ph type="title"/>
          </p:nvPr>
        </p:nvSpPr>
        <p:spPr/>
        <p:txBody>
          <a:bodyPr/>
          <a:lstStyle/>
          <a:p>
            <a:r>
              <a:rPr lang="en-US" dirty="0"/>
              <a:t>Future Enhancement </a:t>
            </a:r>
          </a:p>
        </p:txBody>
      </p:sp>
      <p:sp>
        <p:nvSpPr>
          <p:cNvPr id="3" name="Content Placeholder 2">
            <a:extLst>
              <a:ext uri="{FF2B5EF4-FFF2-40B4-BE49-F238E27FC236}">
                <a16:creationId xmlns:a16="http://schemas.microsoft.com/office/drawing/2014/main" id="{1EA92EA4-01C2-4159-9160-BFC453A4FC79}"/>
              </a:ext>
            </a:extLst>
          </p:cNvPr>
          <p:cNvSpPr>
            <a:spLocks noGrp="1"/>
          </p:cNvSpPr>
          <p:nvPr>
            <p:ph idx="1"/>
          </p:nvPr>
        </p:nvSpPr>
        <p:spPr>
          <a:xfrm>
            <a:off x="448966" y="1808225"/>
            <a:ext cx="8246070" cy="3054098"/>
          </a:xfrm>
        </p:spPr>
        <p:txBody>
          <a:bodyPr/>
          <a:lstStyle/>
          <a:p>
            <a:r>
              <a:rPr lang="en-US" sz="1800" dirty="0">
                <a:effectLst/>
                <a:latin typeface="Book Antiqua" panose="02040602050305030304" pitchFamily="18" charset="0"/>
                <a:ea typeface="Calibri" panose="020F0502020204030204" pitchFamily="34" charset="0"/>
                <a:cs typeface="Courier New" panose="02070309020205020404" pitchFamily="49" charset="0"/>
              </a:rPr>
              <a:t>To make it pure steganography application.</a:t>
            </a:r>
            <a:endParaRPr lang="en-US" sz="1800" kern="1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Book Antiqua" panose="02040602050305030304" pitchFamily="18" charset="0"/>
                <a:ea typeface="Calibri" panose="020F0502020204030204" pitchFamily="34" charset="0"/>
                <a:cs typeface="Courier New" panose="02070309020205020404" pitchFamily="49" charset="0"/>
              </a:rPr>
              <a:t>May be there is still room for a lot of improvements, but will leave that for the future work on this topic.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3412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 to Steganography</a:t>
            </a:r>
          </a:p>
        </p:txBody>
      </p:sp>
      <p:pic>
        <p:nvPicPr>
          <p:cNvPr id="3" name="Content Placeholder 2">
            <a:extLst>
              <a:ext uri="{FF2B5EF4-FFF2-40B4-BE49-F238E27FC236}">
                <a16:creationId xmlns:a16="http://schemas.microsoft.com/office/drawing/2014/main" id="{8A85824A-2198-4D83-914B-94E22802A7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49" t="32014" r="36259" b="31725"/>
          <a:stretch/>
        </p:blipFill>
        <p:spPr>
          <a:xfrm>
            <a:off x="148071" y="1267212"/>
            <a:ext cx="4576633" cy="1664230"/>
          </a:xfrm>
        </p:spPr>
      </p:pic>
      <p:pic>
        <p:nvPicPr>
          <p:cNvPr id="7" name="Picture 6">
            <a:extLst>
              <a:ext uri="{FF2B5EF4-FFF2-40B4-BE49-F238E27FC236}">
                <a16:creationId xmlns:a16="http://schemas.microsoft.com/office/drawing/2014/main" id="{FDE0EC93-DC80-4AEA-81BC-0D72E131DFC9}"/>
              </a:ext>
            </a:extLst>
          </p:cNvPr>
          <p:cNvPicPr>
            <a:picLocks noChangeAspect="1"/>
          </p:cNvPicPr>
          <p:nvPr/>
        </p:nvPicPr>
        <p:blipFill rotWithShape="1">
          <a:blip r:embed="rId3">
            <a:extLst>
              <a:ext uri="{28A0092B-C50C-407E-A947-70E740481C1C}">
                <a14:useLocalDpi xmlns:a14="http://schemas.microsoft.com/office/drawing/2010/main" val="0"/>
              </a:ext>
            </a:extLst>
          </a:blip>
          <a:srcRect l="8250" t="32187" r="38359" b="29218"/>
          <a:stretch/>
        </p:blipFill>
        <p:spPr>
          <a:xfrm>
            <a:off x="2404585" y="3217473"/>
            <a:ext cx="4334830" cy="1762653"/>
          </a:xfrm>
          <a:prstGeom prst="rect">
            <a:avLst/>
          </a:prstGeom>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 to Steganography</a:t>
            </a:r>
          </a:p>
        </p:txBody>
      </p:sp>
      <p:pic>
        <p:nvPicPr>
          <p:cNvPr id="14" name="Content Placeholder 13">
            <a:extLst>
              <a:ext uri="{FF2B5EF4-FFF2-40B4-BE49-F238E27FC236}">
                <a16:creationId xmlns:a16="http://schemas.microsoft.com/office/drawing/2014/main" id="{0C023126-5C3C-42C8-A79C-584C5C66CDB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261" t="32009" r="36493" b="27995"/>
          <a:stretch/>
        </p:blipFill>
        <p:spPr>
          <a:xfrm>
            <a:off x="143555" y="1350110"/>
            <a:ext cx="4123036" cy="1649214"/>
          </a:xfrm>
        </p:spPr>
      </p:pic>
      <p:pic>
        <p:nvPicPr>
          <p:cNvPr id="16" name="Picture 15">
            <a:extLst>
              <a:ext uri="{FF2B5EF4-FFF2-40B4-BE49-F238E27FC236}">
                <a16:creationId xmlns:a16="http://schemas.microsoft.com/office/drawing/2014/main" id="{A7268ADB-2115-4B46-B25F-4DDDADCDCE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50" t="32186" r="38310" b="26249"/>
          <a:stretch/>
        </p:blipFill>
        <p:spPr>
          <a:xfrm>
            <a:off x="2632793" y="3182570"/>
            <a:ext cx="4123036" cy="1803828"/>
          </a:xfrm>
          <a:prstGeom prst="rect">
            <a:avLst/>
          </a:prstGeom>
        </p:spPr>
      </p:pic>
    </p:spTree>
    <p:extLst>
      <p:ext uri="{BB962C8B-B14F-4D97-AF65-F5344CB8AC3E}">
        <p14:creationId xmlns:p14="http://schemas.microsoft.com/office/powerpoint/2010/main" val="8671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 to Steganography</a:t>
            </a:r>
          </a:p>
        </p:txBody>
      </p:sp>
      <p:pic>
        <p:nvPicPr>
          <p:cNvPr id="12" name="Content Placeholder 11">
            <a:extLst>
              <a:ext uri="{FF2B5EF4-FFF2-40B4-BE49-F238E27FC236}">
                <a16:creationId xmlns:a16="http://schemas.microsoft.com/office/drawing/2014/main" id="{713A20DC-05D7-421F-9158-993E31E30D2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350" t="30310" r="38747" b="30488"/>
          <a:stretch/>
        </p:blipFill>
        <p:spPr>
          <a:xfrm>
            <a:off x="143554" y="1350110"/>
            <a:ext cx="3986079" cy="1630670"/>
          </a:xfrm>
        </p:spPr>
      </p:pic>
      <p:pic>
        <p:nvPicPr>
          <p:cNvPr id="15" name="Picture 14">
            <a:extLst>
              <a:ext uri="{FF2B5EF4-FFF2-40B4-BE49-F238E27FC236}">
                <a16:creationId xmlns:a16="http://schemas.microsoft.com/office/drawing/2014/main" id="{1B911CD2-5942-4A19-B8C2-24330A992DD0}"/>
              </a:ext>
            </a:extLst>
          </p:cNvPr>
          <p:cNvPicPr>
            <a:picLocks noChangeAspect="1"/>
          </p:cNvPicPr>
          <p:nvPr/>
        </p:nvPicPr>
        <p:blipFill rotWithShape="1">
          <a:blip r:embed="rId3">
            <a:extLst>
              <a:ext uri="{28A0092B-C50C-407E-A947-70E740481C1C}">
                <a14:useLocalDpi xmlns:a14="http://schemas.microsoft.com/office/drawing/2010/main" val="0"/>
              </a:ext>
            </a:extLst>
          </a:blip>
          <a:srcRect l="8250" t="32186" r="44990" b="29218"/>
          <a:stretch/>
        </p:blipFill>
        <p:spPr>
          <a:xfrm>
            <a:off x="2892245" y="3193479"/>
            <a:ext cx="3817625" cy="1772468"/>
          </a:xfrm>
          <a:prstGeom prst="rect">
            <a:avLst/>
          </a:prstGeom>
        </p:spPr>
      </p:pic>
      <p:pic>
        <p:nvPicPr>
          <p:cNvPr id="18" name="Picture 17">
            <a:extLst>
              <a:ext uri="{FF2B5EF4-FFF2-40B4-BE49-F238E27FC236}">
                <a16:creationId xmlns:a16="http://schemas.microsoft.com/office/drawing/2014/main" id="{6CF2146A-6E43-496E-B7BB-95EE94B8D39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340" t="35156" r="36640" b="32187"/>
          <a:stretch/>
        </p:blipFill>
        <p:spPr>
          <a:xfrm>
            <a:off x="6709870" y="1044700"/>
            <a:ext cx="1374345" cy="2519634"/>
          </a:xfrm>
          <a:prstGeom prst="rect">
            <a:avLst/>
          </a:prstGeom>
        </p:spPr>
      </p:pic>
    </p:spTree>
    <p:extLst>
      <p:ext uri="{BB962C8B-B14F-4D97-AF65-F5344CB8AC3E}">
        <p14:creationId xmlns:p14="http://schemas.microsoft.com/office/powerpoint/2010/main" val="64474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B723-BCC3-4356-93DD-B65BAF531B26}"/>
              </a:ext>
            </a:extLst>
          </p:cNvPr>
          <p:cNvSpPr>
            <a:spLocks noGrp="1"/>
          </p:cNvSpPr>
          <p:nvPr>
            <p:ph type="title"/>
          </p:nvPr>
        </p:nvSpPr>
        <p:spPr/>
        <p:txBody>
          <a:bodyPr/>
          <a:lstStyle/>
          <a:p>
            <a:r>
              <a:rPr lang="en-US" dirty="0"/>
              <a:t>Introduction to Steganography</a:t>
            </a:r>
          </a:p>
        </p:txBody>
      </p:sp>
      <p:pic>
        <p:nvPicPr>
          <p:cNvPr id="9" name="Content Placeholder 8">
            <a:extLst>
              <a:ext uri="{FF2B5EF4-FFF2-40B4-BE49-F238E27FC236}">
                <a16:creationId xmlns:a16="http://schemas.microsoft.com/office/drawing/2014/main" id="{90176438-2840-47D0-9C5C-6B6D0B7C06C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015" t="41510" r="41508" b="28049"/>
          <a:stretch/>
        </p:blipFill>
        <p:spPr>
          <a:xfrm>
            <a:off x="143555" y="1502815"/>
            <a:ext cx="2901395" cy="1068935"/>
          </a:xfrm>
        </p:spPr>
      </p:pic>
      <p:pic>
        <p:nvPicPr>
          <p:cNvPr id="11" name="Picture 10">
            <a:extLst>
              <a:ext uri="{FF2B5EF4-FFF2-40B4-BE49-F238E27FC236}">
                <a16:creationId xmlns:a16="http://schemas.microsoft.com/office/drawing/2014/main" id="{9D6AB9F7-44B0-4F2A-890D-2D457714D443}"/>
              </a:ext>
            </a:extLst>
          </p:cNvPr>
          <p:cNvPicPr>
            <a:picLocks noChangeAspect="1"/>
          </p:cNvPicPr>
          <p:nvPr/>
        </p:nvPicPr>
        <p:blipFill rotWithShape="1">
          <a:blip r:embed="rId3">
            <a:extLst>
              <a:ext uri="{28A0092B-C50C-407E-A947-70E740481C1C}">
                <a14:useLocalDpi xmlns:a14="http://schemas.microsoft.com/office/drawing/2010/main" val="0"/>
              </a:ext>
            </a:extLst>
          </a:blip>
          <a:srcRect l="13260" t="44063" r="41650" b="32186"/>
          <a:stretch/>
        </p:blipFill>
        <p:spPr>
          <a:xfrm>
            <a:off x="3655770" y="1502815"/>
            <a:ext cx="3607653" cy="1068935"/>
          </a:xfrm>
          <a:prstGeom prst="rect">
            <a:avLst/>
          </a:prstGeom>
        </p:spPr>
      </p:pic>
      <p:pic>
        <p:nvPicPr>
          <p:cNvPr id="13" name="Picture 12">
            <a:extLst>
              <a:ext uri="{FF2B5EF4-FFF2-40B4-BE49-F238E27FC236}">
                <a16:creationId xmlns:a16="http://schemas.microsoft.com/office/drawing/2014/main" id="{38EC0544-B2B1-47ED-9FC3-EFCD90E99869}"/>
              </a:ext>
            </a:extLst>
          </p:cNvPr>
          <p:cNvPicPr>
            <a:picLocks noChangeAspect="1"/>
          </p:cNvPicPr>
          <p:nvPr/>
        </p:nvPicPr>
        <p:blipFill rotWithShape="1">
          <a:blip r:embed="rId4">
            <a:extLst>
              <a:ext uri="{28A0092B-C50C-407E-A947-70E740481C1C}">
                <a14:useLocalDpi xmlns:a14="http://schemas.microsoft.com/office/drawing/2010/main" val="0"/>
              </a:ext>
            </a:extLst>
          </a:blip>
          <a:srcRect l="13260" t="44062" r="39980" b="29218"/>
          <a:stretch/>
        </p:blipFill>
        <p:spPr>
          <a:xfrm>
            <a:off x="1445665" y="3265468"/>
            <a:ext cx="4275740" cy="1374345"/>
          </a:xfrm>
          <a:prstGeom prst="rect">
            <a:avLst/>
          </a:prstGeom>
        </p:spPr>
      </p:pic>
    </p:spTree>
    <p:extLst>
      <p:ext uri="{BB962C8B-B14F-4D97-AF65-F5344CB8AC3E}">
        <p14:creationId xmlns:p14="http://schemas.microsoft.com/office/powerpoint/2010/main" val="10729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B723-BCC3-4356-93DD-B65BAF531B26}"/>
              </a:ext>
            </a:extLst>
          </p:cNvPr>
          <p:cNvSpPr>
            <a:spLocks noGrp="1"/>
          </p:cNvSpPr>
          <p:nvPr>
            <p:ph type="title"/>
          </p:nvPr>
        </p:nvSpPr>
        <p:spPr/>
        <p:txBody>
          <a:bodyPr/>
          <a:lstStyle/>
          <a:p>
            <a:r>
              <a:rPr lang="en-US" dirty="0"/>
              <a:t>Introduction to Steganography</a:t>
            </a:r>
          </a:p>
        </p:txBody>
      </p:sp>
      <p:pic>
        <p:nvPicPr>
          <p:cNvPr id="8" name="Content Placeholder 7">
            <a:extLst>
              <a:ext uri="{FF2B5EF4-FFF2-40B4-BE49-F238E27FC236}">
                <a16:creationId xmlns:a16="http://schemas.microsoft.com/office/drawing/2014/main" id="{3419AF5D-9D02-446D-A9BA-192FE3F9AF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23" t="32812" r="36616" b="28050"/>
          <a:stretch/>
        </p:blipFill>
        <p:spPr>
          <a:xfrm>
            <a:off x="0" y="1234900"/>
            <a:ext cx="7015280" cy="3714573"/>
          </a:xfrm>
        </p:spPr>
      </p:pic>
    </p:spTree>
    <p:extLst>
      <p:ext uri="{BB962C8B-B14F-4D97-AF65-F5344CB8AC3E}">
        <p14:creationId xmlns:p14="http://schemas.microsoft.com/office/powerpoint/2010/main" val="13401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B723-BCC3-4356-93DD-B65BAF531B26}"/>
              </a:ext>
            </a:extLst>
          </p:cNvPr>
          <p:cNvSpPr>
            <a:spLocks noGrp="1"/>
          </p:cNvSpPr>
          <p:nvPr>
            <p:ph type="title"/>
          </p:nvPr>
        </p:nvSpPr>
        <p:spPr/>
        <p:txBody>
          <a:bodyPr/>
          <a:lstStyle/>
          <a:p>
            <a:pPr algn="ctr"/>
            <a:r>
              <a:rPr lang="en-US" dirty="0"/>
              <a:t>Steganography</a:t>
            </a:r>
          </a:p>
        </p:txBody>
      </p:sp>
      <p:pic>
        <p:nvPicPr>
          <p:cNvPr id="6" name="Content Placeholder 5">
            <a:extLst>
              <a:ext uri="{FF2B5EF4-FFF2-40B4-BE49-F238E27FC236}">
                <a16:creationId xmlns:a16="http://schemas.microsoft.com/office/drawing/2014/main" id="{0BF2A935-5278-4EA7-8E9C-7439E01DE442}"/>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014" t="32812" r="51293" b="43468"/>
          <a:stretch/>
        </p:blipFill>
        <p:spPr>
          <a:xfrm>
            <a:off x="601669" y="1655519"/>
            <a:ext cx="3817625" cy="1388227"/>
          </a:xfrm>
        </p:spPr>
      </p:pic>
      <p:pic>
        <p:nvPicPr>
          <p:cNvPr id="13" name="Picture 12">
            <a:extLst>
              <a:ext uri="{FF2B5EF4-FFF2-40B4-BE49-F238E27FC236}">
                <a16:creationId xmlns:a16="http://schemas.microsoft.com/office/drawing/2014/main" id="{35D740E9-3570-4FA4-B214-7C194F0B412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590" t="32187" r="41650" b="47031"/>
          <a:stretch/>
        </p:blipFill>
        <p:spPr>
          <a:xfrm>
            <a:off x="1365195" y="2974162"/>
            <a:ext cx="5802789" cy="1450697"/>
          </a:xfrm>
          <a:prstGeom prst="rect">
            <a:avLst/>
          </a:prstGeom>
        </p:spPr>
      </p:pic>
      <p:sp>
        <p:nvSpPr>
          <p:cNvPr id="14" name="TextBox 13">
            <a:extLst>
              <a:ext uri="{FF2B5EF4-FFF2-40B4-BE49-F238E27FC236}">
                <a16:creationId xmlns:a16="http://schemas.microsoft.com/office/drawing/2014/main" id="{A1534610-01ED-4BB1-ABE2-26956ED2C648}"/>
              </a:ext>
            </a:extLst>
          </p:cNvPr>
          <p:cNvSpPr txBox="1"/>
          <p:nvPr/>
        </p:nvSpPr>
        <p:spPr>
          <a:xfrm>
            <a:off x="4572000" y="1655520"/>
            <a:ext cx="2901395" cy="369332"/>
          </a:xfrm>
          <a:prstGeom prst="rect">
            <a:avLst/>
          </a:prstGeom>
          <a:noFill/>
        </p:spPr>
        <p:txBody>
          <a:bodyPr wrap="square" rtlCol="0">
            <a:spAutoFit/>
          </a:bodyPr>
          <a:lstStyle/>
          <a:p>
            <a:r>
              <a:rPr lang="en-US" dirty="0"/>
              <a:t>Steganography Techniques</a:t>
            </a:r>
          </a:p>
        </p:txBody>
      </p:sp>
    </p:spTree>
    <p:extLst>
      <p:ext uri="{BB962C8B-B14F-4D97-AF65-F5344CB8AC3E}">
        <p14:creationId xmlns:p14="http://schemas.microsoft.com/office/powerpoint/2010/main" val="206275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E389-101C-4DA2-AEBF-327C2878464F}"/>
              </a:ext>
            </a:extLst>
          </p:cNvPr>
          <p:cNvSpPr>
            <a:spLocks noGrp="1"/>
          </p:cNvSpPr>
          <p:nvPr>
            <p:ph type="title"/>
          </p:nvPr>
        </p:nvSpPr>
        <p:spPr/>
        <p:txBody>
          <a:bodyPr/>
          <a:lstStyle/>
          <a:p>
            <a:pPr algn="ctr"/>
            <a:r>
              <a:rPr lang="en-US" dirty="0"/>
              <a:t>Steganography </a:t>
            </a:r>
          </a:p>
        </p:txBody>
      </p:sp>
      <p:sp>
        <p:nvSpPr>
          <p:cNvPr id="3" name="Content Placeholder 2">
            <a:extLst>
              <a:ext uri="{FF2B5EF4-FFF2-40B4-BE49-F238E27FC236}">
                <a16:creationId xmlns:a16="http://schemas.microsoft.com/office/drawing/2014/main" id="{278C52E0-3A79-4705-9DCD-5735A29E78CA}"/>
              </a:ext>
            </a:extLst>
          </p:cNvPr>
          <p:cNvSpPr>
            <a:spLocks noGrp="1"/>
          </p:cNvSpPr>
          <p:nvPr>
            <p:ph idx="1"/>
          </p:nvPr>
        </p:nvSpPr>
        <p:spPr>
          <a:xfrm>
            <a:off x="143555" y="1197405"/>
            <a:ext cx="7177135" cy="3817625"/>
          </a:xfrm>
        </p:spPr>
        <p:txBody>
          <a:bodyPr/>
          <a:lstStyle/>
          <a:p>
            <a:pPr marL="0" indent="0" algn="ctr">
              <a:buNone/>
            </a:pPr>
            <a:r>
              <a:rPr lang="en-US" sz="2400" dirty="0"/>
              <a:t>Steganography Types </a:t>
            </a:r>
          </a:p>
          <a:p>
            <a:pPr marL="0" indent="0" algn="ctr">
              <a:buNone/>
            </a:pPr>
            <a:endParaRPr lang="en-US" sz="2400" dirty="0"/>
          </a:p>
          <a:p>
            <a:endParaRPr lang="en-US" dirty="0"/>
          </a:p>
        </p:txBody>
      </p:sp>
      <p:pic>
        <p:nvPicPr>
          <p:cNvPr id="7" name="Picture 6">
            <a:extLst>
              <a:ext uri="{FF2B5EF4-FFF2-40B4-BE49-F238E27FC236}">
                <a16:creationId xmlns:a16="http://schemas.microsoft.com/office/drawing/2014/main" id="{F6F2481C-5413-4E25-8162-0D7FA22D6E8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600" t="32187" r="41650" b="23280"/>
          <a:stretch/>
        </p:blipFill>
        <p:spPr>
          <a:xfrm>
            <a:off x="1365195" y="1808225"/>
            <a:ext cx="4886560" cy="2931936"/>
          </a:xfrm>
          <a:prstGeom prst="rect">
            <a:avLst/>
          </a:prstGeom>
        </p:spPr>
      </p:pic>
    </p:spTree>
    <p:extLst>
      <p:ext uri="{BB962C8B-B14F-4D97-AF65-F5344CB8AC3E}">
        <p14:creationId xmlns:p14="http://schemas.microsoft.com/office/powerpoint/2010/main" val="2791638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Words>
  <Application>Microsoft Office PowerPoint</Application>
  <PresentationFormat>On-screen Show (16:9)</PresentationFormat>
  <Paragraphs>78</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 Antiqua</vt:lpstr>
      <vt:lpstr>Calibri</vt:lpstr>
      <vt:lpstr>Symbol</vt:lpstr>
      <vt:lpstr>urw-din</vt:lpstr>
      <vt:lpstr>Wingdings</vt:lpstr>
      <vt:lpstr>Office Theme</vt:lpstr>
      <vt:lpstr>Image Steganography</vt:lpstr>
      <vt:lpstr>Agenda</vt:lpstr>
      <vt:lpstr>Introduction to Steganography</vt:lpstr>
      <vt:lpstr>Introduction to Steganography</vt:lpstr>
      <vt:lpstr>Introduction to Steganography</vt:lpstr>
      <vt:lpstr>Introduction to Steganography</vt:lpstr>
      <vt:lpstr>Introduction to Steganography</vt:lpstr>
      <vt:lpstr>Steganography</vt:lpstr>
      <vt:lpstr>Steganography </vt:lpstr>
      <vt:lpstr>  Concept of  Image Steganography   </vt:lpstr>
      <vt:lpstr>Image Steganography</vt:lpstr>
      <vt:lpstr>PowerPoint Presentation</vt:lpstr>
      <vt:lpstr>PowerPoint Presentation</vt:lpstr>
      <vt:lpstr> Abstract - </vt:lpstr>
      <vt:lpstr>Requirements - </vt:lpstr>
      <vt:lpstr>Objective - </vt:lpstr>
      <vt:lpstr>PowerPoint Presentation</vt:lpstr>
      <vt:lpstr>PowerPoint Presentation</vt:lpstr>
      <vt:lpstr>PowerPoint Presentation</vt:lpstr>
      <vt:lpstr>Conclusion - </vt:lpstr>
      <vt:lpstr>Future Enhancement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2022-01-11T07:02:50Z</dcterms:modified>
</cp:coreProperties>
</file>